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7" r:id="rId14"/>
    <p:sldId id="440" r:id="rId15"/>
    <p:sldId id="432" r:id="rId16"/>
    <p:sldId id="413" r:id="rId17"/>
    <p:sldId id="444" r:id="rId18"/>
    <p:sldId id="445" r:id="rId19"/>
    <p:sldId id="446" r:id="rId20"/>
    <p:sldId id="434" r:id="rId21"/>
    <p:sldId id="418" r:id="rId22"/>
    <p:sldId id="420" r:id="rId23"/>
    <p:sldId id="419" r:id="rId24"/>
    <p:sldId id="437" r:id="rId25"/>
    <p:sldId id="426" r:id="rId26"/>
    <p:sldId id="427" r:id="rId27"/>
    <p:sldId id="346" r:id="rId28"/>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p:cViewPr varScale="1">
        <p:scale>
          <a:sx n="84" d="100"/>
          <a:sy n="84" d="100"/>
        </p:scale>
        <p:origin x="1334" y="77"/>
      </p:cViewPr>
      <p:guideLst>
        <p:guide orient="horz" pos="2160"/>
        <p:guide pos="2880"/>
      </p:guideLst>
    </p:cSldViewPr>
  </p:slideViewPr>
  <p:outlineViewPr>
    <p:cViewPr>
      <p:scale>
        <a:sx n="33" d="100"/>
        <a:sy n="33" d="100"/>
      </p:scale>
      <p:origin x="0" y="0"/>
    </p:cViewPr>
  </p:outlineViewPr>
  <p:notesTextViewPr>
    <p:cViewPr>
      <p:scale>
        <a:sx n="125" d="100"/>
        <a:sy n="125" d="100"/>
      </p:scale>
      <p:origin x="0" y="-206"/>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2020/11/20</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a:t>
            </a:r>
            <a:r>
              <a:rPr kumimoji="1" lang="zh-TW" altLang="zh-TW" sz="1200" kern="1200" dirty="0" smtClean="0">
                <a:solidFill>
                  <a:schemeClr val="tx1"/>
                </a:solidFill>
                <a:effectLst/>
                <a:latin typeface="Arial" charset="0"/>
                <a:ea typeface="新細明體" charset="-120"/>
                <a:cs typeface="+mn-cs"/>
              </a:rPr>
              <a:t>，</a:t>
            </a:r>
            <a:r>
              <a:rPr kumimoji="1" lang="zh-TW" altLang="en-US" sz="1200" kern="1200" dirty="0" smtClean="0">
                <a:solidFill>
                  <a:schemeClr val="tx1"/>
                </a:solidFill>
                <a:effectLst/>
                <a:latin typeface="Arial" charset="0"/>
                <a:ea typeface="新細明體" charset="-120"/>
                <a:cs typeface="+mn-cs"/>
              </a:rPr>
              <a:t>並將資料回傳給監控層。</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資料庫採用</a:t>
            </a:r>
            <a:r>
              <a:rPr kumimoji="1" lang="en-US" altLang="zh-TW" sz="1200" kern="1200" dirty="0" smtClean="0">
                <a:solidFill>
                  <a:schemeClr val="tx1"/>
                </a:solidFill>
                <a:effectLst/>
                <a:latin typeface="Arial" charset="0"/>
                <a:ea typeface="新細明體" charset="-120"/>
                <a:cs typeface="+mn-cs"/>
              </a:rPr>
              <a:t>MySQL</a:t>
            </a:r>
            <a:r>
              <a:rPr kumimoji="1" lang="zh-TW" altLang="zh-TW" sz="1200" kern="1200" dirty="0" smtClean="0">
                <a:solidFill>
                  <a:schemeClr val="tx1"/>
                </a:solidFill>
                <a:effectLst/>
                <a:latin typeface="Arial" charset="0"/>
                <a:ea typeface="新細明體" charset="-120"/>
                <a:cs typeface="+mn-cs"/>
              </a:rPr>
              <a:t>，是一個關聯式資料庫管理系統，其具有開源、體積小及速度快等特性。</a:t>
            </a:r>
          </a:p>
          <a:p>
            <a:r>
              <a:rPr kumimoji="1" lang="zh-TW" altLang="zh-TW" sz="1200" kern="1200" dirty="0" smtClean="0">
                <a:solidFill>
                  <a:schemeClr val="tx1"/>
                </a:solidFill>
                <a:effectLst/>
                <a:latin typeface="Arial" charset="0"/>
                <a:ea typeface="新細明體" charset="-120"/>
                <a:cs typeface="+mn-cs"/>
              </a:rPr>
              <a:t>資料表設計區分為三大部分感應裝置資訊、各類感應模組及系統使用，資料表的命名上以表頭前三位區分各個資料表的用途，像是表中第</a:t>
            </a:r>
            <a:r>
              <a:rPr kumimoji="1" lang="en-US" altLang="zh-TW" sz="1200" kern="1200" dirty="0" smtClean="0">
                <a:solidFill>
                  <a:schemeClr val="tx1"/>
                </a:solidFill>
                <a:effectLst/>
                <a:latin typeface="Arial" charset="0"/>
                <a:ea typeface="新細明體" charset="-120"/>
                <a:cs typeface="+mn-cs"/>
              </a:rPr>
              <a:t>2</a:t>
            </a:r>
            <a:r>
              <a:rPr kumimoji="1" lang="zh-TW" altLang="zh-TW" sz="1200" kern="1200" dirty="0" smtClean="0">
                <a:solidFill>
                  <a:schemeClr val="tx1"/>
                </a:solidFill>
                <a:effectLst/>
                <a:latin typeface="Arial" charset="0"/>
                <a:ea typeface="新細明體" charset="-120"/>
                <a:cs typeface="+mn-cs"/>
              </a:rPr>
              <a:t>點，溫濕度感應模組的資料表前面就用</a:t>
            </a:r>
            <a:r>
              <a:rPr kumimoji="1" lang="en-US" altLang="zh-TW" sz="1200" kern="1200" dirty="0" err="1" smtClean="0">
                <a:solidFill>
                  <a:schemeClr val="tx1"/>
                </a:solidFill>
                <a:effectLst/>
                <a:latin typeface="Arial" charset="0"/>
                <a:ea typeface="新細明體" charset="-120"/>
                <a:cs typeface="+mn-cs"/>
              </a:rPr>
              <a:t>sen</a:t>
            </a:r>
            <a:r>
              <a:rPr kumimoji="1" lang="zh-TW" altLang="zh-TW" sz="1200" kern="1200" dirty="0" smtClean="0">
                <a:solidFill>
                  <a:schemeClr val="tx1"/>
                </a:solidFill>
                <a:effectLst/>
                <a:latin typeface="Arial" charset="0"/>
                <a:ea typeface="新細明體" charset="-120"/>
                <a:cs typeface="+mn-cs"/>
              </a:rPr>
              <a:t>表示後面再各自命名，大大增加後續開發的便利性。</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304372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27</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系統後端使用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，是以</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作為開發的框架用在建構</a:t>
            </a:r>
            <a:r>
              <a:rPr kumimoji="1" lang="en-US" altLang="zh-TW" sz="1200" kern="1200" dirty="0" smtClean="0">
                <a:solidFill>
                  <a:schemeClr val="tx1"/>
                </a:solidFill>
                <a:effectLst/>
                <a:latin typeface="Arial" charset="0"/>
                <a:ea typeface="新細明體" charset="-120"/>
                <a:cs typeface="+mn-cs"/>
              </a:rPr>
              <a:t>Web</a:t>
            </a:r>
            <a:r>
              <a:rPr kumimoji="1" lang="zh-TW" altLang="zh-TW" sz="1200" kern="1200" dirty="0" smtClean="0">
                <a:solidFill>
                  <a:schemeClr val="tx1"/>
                </a:solidFill>
                <a:effectLst/>
                <a:latin typeface="Arial" charset="0"/>
                <a:ea typeface="新細明體" charset="-120"/>
                <a:cs typeface="+mn-cs"/>
              </a:rPr>
              <a:t>應用程式的</a:t>
            </a:r>
            <a:r>
              <a:rPr kumimoji="1" lang="en-US" altLang="zh-TW" sz="1200" kern="1200" dirty="0" smtClean="0">
                <a:solidFill>
                  <a:schemeClr val="tx1"/>
                </a:solidFill>
                <a:effectLst/>
                <a:latin typeface="Arial" charset="0"/>
                <a:ea typeface="新細明體" charset="-120"/>
                <a:cs typeface="+mn-cs"/>
              </a:rPr>
              <a:t>MVC</a:t>
            </a:r>
            <a:r>
              <a:rPr kumimoji="1" lang="zh-TW" altLang="zh-TW" sz="1200" kern="1200" dirty="0" smtClean="0">
                <a:solidFill>
                  <a:schemeClr val="tx1"/>
                </a:solidFill>
                <a:effectLst/>
                <a:latin typeface="Arial" charset="0"/>
                <a:ea typeface="新細明體" charset="-120"/>
                <a:cs typeface="+mn-cs"/>
              </a:rPr>
              <a:t>架構。它主要的運作方式，當前端網頁發動請求後，前端控制器會自動判斷請求要分派給哪一個物件進行處理並回傳給前端頁面顯示。</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11/20/2020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11/20/2020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11/20/2020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40"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11/20/2020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11/20/2020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11/20/2020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11/20/2020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11/20/2020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11/20/2020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11/20/2020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11/20/2020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11/20/2020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63"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11/20/2020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2020.11.21</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(1/5)</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接收請求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接收控制</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buClr>
                <a:schemeClr val="tx1"/>
              </a:buClr>
            </a:pP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資料庫</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是一個關聯式資料庫管理系統，其具有開源、體積小及速度快等</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特性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區分為三大部分：</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感應裝置資訊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各類感應模組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13</a:t>
            </a:r>
          </a:p>
        </p:txBody>
      </p:sp>
      <p:graphicFrame>
        <p:nvGraphicFramePr>
          <p:cNvPr id="3" name="表格 2"/>
          <p:cNvGraphicFramePr>
            <a:graphicFrameLocks noGrp="1"/>
          </p:cNvGraphicFramePr>
          <p:nvPr>
            <p:extLst>
              <p:ext uri="{D42A27DB-BD31-4B8C-83A1-F6EECF244321}">
                <p14:modId xmlns:p14="http://schemas.microsoft.com/office/powerpoint/2010/main" val="1955015420"/>
              </p:ext>
            </p:extLst>
          </p:nvPr>
        </p:nvGraphicFramePr>
        <p:xfrm>
          <a:off x="1439008" y="3284984"/>
          <a:ext cx="6895052" cy="1828800"/>
        </p:xfrm>
        <a:graphic>
          <a:graphicData uri="http://schemas.openxmlformats.org/drawingml/2006/table">
            <a:tbl>
              <a:tblPr firstRow="1" firstCol="1" bandRow="1">
                <a:tableStyleId>{21E4AEA4-8DFA-4A89-87EB-49C32662AFE0}</a:tableStyleId>
              </a:tblPr>
              <a:tblGrid>
                <a:gridCol w="981282">
                  <a:extLst>
                    <a:ext uri="{9D8B030D-6E8A-4147-A177-3AD203B41FA5}">
                      <a16:colId xmlns:a16="http://schemas.microsoft.com/office/drawing/2014/main" val="3004206510"/>
                    </a:ext>
                  </a:extLst>
                </a:gridCol>
                <a:gridCol w="1953330">
                  <a:extLst>
                    <a:ext uri="{9D8B030D-6E8A-4147-A177-3AD203B41FA5}">
                      <a16:colId xmlns:a16="http://schemas.microsoft.com/office/drawing/2014/main" val="4285242004"/>
                    </a:ext>
                  </a:extLst>
                </a:gridCol>
                <a:gridCol w="3960440">
                  <a:extLst>
                    <a:ext uri="{9D8B030D-6E8A-4147-A177-3AD203B41FA5}">
                      <a16:colId xmlns:a16="http://schemas.microsoft.com/office/drawing/2014/main" val="4045720765"/>
                    </a:ext>
                  </a:extLst>
                </a:gridCol>
              </a:tblGrid>
              <a:tr h="378042">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模組</a:t>
                      </a:r>
                    </a:p>
                  </a:txBody>
                  <a:tcPr marL="68580" marR="68580" marT="0" marB="0"/>
                </a:tc>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p>
                  </a:txBody>
                  <a:tcPr marL="68580" marR="68580" marT="0" marB="0"/>
                </a:tc>
                <a:tc>
                  <a:txBody>
                    <a:bodyPr/>
                    <a:lstStyle/>
                    <a:p>
                      <a:pPr algn="ctr">
                        <a:lnSpc>
                          <a:spcPct val="150000"/>
                        </a:lnSpc>
                        <a:spcAft>
                          <a:spcPts val="0"/>
                        </a:spcAft>
                      </a:pPr>
                      <a:r>
                        <a:rPr lang="zh-TW" alt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命名</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範例</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8393019"/>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Mod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感應裝置資訊</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Mod_Main</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感應裝置主檔</a:t>
                      </a:r>
                    </a:p>
                  </a:txBody>
                  <a:tcPr marL="68580" marR="68580" marT="0" marB="0"/>
                </a:tc>
                <a:extLst>
                  <a:ext uri="{0D108BD9-81ED-4DB2-BD59-A6C34878D82A}">
                    <a16:rowId xmlns:a16="http://schemas.microsoft.com/office/drawing/2014/main" val="1853442542"/>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Sen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各類感應模組</a:t>
                      </a:r>
                    </a:p>
                  </a:txBody>
                  <a:tcPr marL="68580" marR="68580" marT="0" marB="0"/>
                </a:tc>
                <a:tc>
                  <a:txBody>
                    <a:bodyPr/>
                    <a:lstStyle/>
                    <a:p>
                      <a:pP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Sen_Dht11</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p>
                  </a:txBody>
                  <a:tcPr marL="68580" marR="68580" marT="0" marB="0"/>
                </a:tc>
                <a:extLst>
                  <a:ext uri="{0D108BD9-81ED-4DB2-BD59-A6C34878D82A}">
                    <a16:rowId xmlns:a16="http://schemas.microsoft.com/office/drawing/2014/main" val="2189255586"/>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Sys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系統使用</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Sys_Resp_Status</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回傳狀態代碼檔</a:t>
                      </a:r>
                    </a:p>
                  </a:txBody>
                  <a:tcPr marL="68580" marR="68580" marT="0" marB="0"/>
                </a:tc>
                <a:extLst>
                  <a:ext uri="{0D108BD9-81ED-4DB2-BD59-A6C34878D82A}">
                    <a16:rowId xmlns:a16="http://schemas.microsoft.com/office/drawing/2014/main" val="2261135138"/>
                  </a:ext>
                </a:extLst>
              </a:tr>
            </a:tbl>
          </a:graphicData>
        </a:graphic>
      </p:graphicFrame>
    </p:spTree>
    <p:extLst>
      <p:ext uri="{BB962C8B-B14F-4D97-AF65-F5344CB8AC3E}">
        <p14:creationId xmlns:p14="http://schemas.microsoft.com/office/powerpoint/2010/main" val="2536083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(5/5)</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p:cNvPicPr/>
          <p:nvPr/>
        </p:nvPicPr>
        <p:blipFill>
          <a:blip r:embed="rId3"/>
          <a:stretch>
            <a:fillRect/>
          </a:stretch>
        </p:blipFill>
        <p:spPr>
          <a:xfrm>
            <a:off x="677020" y="1975821"/>
            <a:ext cx="7789960" cy="4511667"/>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20</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797844" y="2564904"/>
            <a:ext cx="5619750" cy="3352800"/>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26</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27</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264152179"/>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20724</TotalTime>
  <Words>3052</Words>
  <Application>Microsoft Office PowerPoint</Application>
  <PresentationFormat>如螢幕大小 (4:3)</PresentationFormat>
  <Paragraphs>326</Paragraphs>
  <Slides>27</Slides>
  <Notes>27</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27</vt:i4>
      </vt:variant>
    </vt:vector>
  </HeadingPairs>
  <TitlesOfParts>
    <vt:vector size="38"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系統設計(1/5)</vt:lpstr>
      <vt:lpstr>系統設計(2/5)</vt:lpstr>
      <vt:lpstr>系統設計(3/5)</vt:lpstr>
      <vt:lpstr>系統設計(4/5)</vt:lpstr>
      <vt:lpstr>系統設計(5/5)</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959</cp:revision>
  <dcterms:created xsi:type="dcterms:W3CDTF">2009-09-05T05:37:07Z</dcterms:created>
  <dcterms:modified xsi:type="dcterms:W3CDTF">2020-11-20T07:56:09Z</dcterms:modified>
</cp:coreProperties>
</file>